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66909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6970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035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6287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6908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745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5983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5973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2942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 planner.  Minutes to read. No excuse words. IXL is math program. Multiplication math facts need to know. Typing agent will be new this year. </a:t>
            </a:r>
          </a:p>
        </p:txBody>
      </p:sp>
    </p:spTree>
    <p:extLst>
      <p:ext uri="{BB962C8B-B14F-4D97-AF65-F5344CB8AC3E}">
        <p14:creationId xmlns:p14="http://schemas.microsoft.com/office/powerpoint/2010/main" val="1672856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 notes or emails of any after-school changes and any absences.</a:t>
            </a:r>
          </a:p>
        </p:txBody>
      </p:sp>
    </p:spTree>
    <p:extLst>
      <p:ext uri="{BB962C8B-B14F-4D97-AF65-F5344CB8AC3E}">
        <p14:creationId xmlns:p14="http://schemas.microsoft.com/office/powerpoint/2010/main" val="837994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0" y="2056789"/>
            <a:ext cx="9143998" cy="121981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0" y="0"/>
            <a:ext cx="9144000" cy="2133598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 rot="-249176">
            <a:off x="1097760" y="3131978"/>
            <a:ext cx="7585014" cy="5239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 sz="2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 sz="2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 sz="2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 sz="2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 sz="2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 sz="2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 sz="2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 sz="2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 sz="2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-240126">
            <a:off x="472190" y="2455228"/>
            <a:ext cx="498614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 rot="-244891">
            <a:off x="1031292" y="1341541"/>
            <a:ext cx="7772311" cy="142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3048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3048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3048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3048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3048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3048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3048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/>
          <p:nvPr/>
        </p:nvSpPr>
        <p:spPr>
          <a:xfrm flipH="1">
            <a:off x="0" y="3511296"/>
            <a:ext cx="9143998" cy="33518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26666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2666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/>
          <p:nvPr/>
        </p:nvSpPr>
        <p:spPr>
          <a:xfrm rot="-283855">
            <a:off x="915995" y="3829087"/>
            <a:ext cx="6019908" cy="28807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>
            <a:off x="0" y="6248400"/>
            <a:ext cx="9143998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/>
          <p:nvPr/>
        </p:nvSpPr>
        <p:spPr>
          <a:xfrm rot="10800000" flipH="1">
            <a:off x="0" y="-936"/>
            <a:ext cx="9143998" cy="14487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27"/>
          <p:cNvSpPr/>
          <p:nvPr/>
        </p:nvSpPr>
        <p:spPr>
          <a:xfrm rot="10800000" flipH="1">
            <a:off x="0" y="0"/>
            <a:ext cx="9143998" cy="13667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28"/>
          <p:cNvSpPr/>
          <p:nvPr/>
        </p:nvSpPr>
        <p:spPr>
          <a:xfrm flipH="1">
            <a:off x="0" y="6327648"/>
            <a:ext cx="9143998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-240126">
            <a:off x="700792" y="702628"/>
            <a:ext cx="498614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Shape 31"/>
          <p:cNvSpPr/>
          <p:nvPr/>
        </p:nvSpPr>
        <p:spPr>
          <a:xfrm rot="-120272">
            <a:off x="915325" y="6289620"/>
            <a:ext cx="7396425" cy="31614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_AND_TWO_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flipH="1">
            <a:off x="0" y="6248400"/>
            <a:ext cx="9143998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/>
          <p:nvPr/>
        </p:nvSpPr>
        <p:spPr>
          <a:xfrm rot="10800000" flipH="1">
            <a:off x="0" y="-936"/>
            <a:ext cx="9143998" cy="14487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/>
          <p:nvPr/>
        </p:nvSpPr>
        <p:spPr>
          <a:xfrm rot="10800000" flipH="1">
            <a:off x="0" y="0"/>
            <a:ext cx="9143998" cy="13667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/>
          <p:nvPr/>
        </p:nvSpPr>
        <p:spPr>
          <a:xfrm rot="-240126">
            <a:off x="700792" y="702628"/>
            <a:ext cx="498614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0" name="Shape 40"/>
          <p:cNvSpPr/>
          <p:nvPr/>
        </p:nvSpPr>
        <p:spPr>
          <a:xfrm rot="-120272">
            <a:off x="915325" y="6289620"/>
            <a:ext cx="7396425" cy="31614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Trebuchet MS"/>
              <a:buNone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Shape 43"/>
          <p:cNvSpPr/>
          <p:nvPr/>
        </p:nvSpPr>
        <p:spPr>
          <a:xfrm flipH="1">
            <a:off x="0" y="6327648"/>
            <a:ext cx="9143998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6248400"/>
            <a:ext cx="9143998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/>
          <p:nvPr/>
        </p:nvSpPr>
        <p:spPr>
          <a:xfrm rot="10800000" flipH="1">
            <a:off x="0" y="-936"/>
            <a:ext cx="9143998" cy="14487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Shape 48"/>
          <p:cNvSpPr/>
          <p:nvPr/>
        </p:nvSpPr>
        <p:spPr>
          <a:xfrm rot="10800000" flipH="1">
            <a:off x="0" y="0"/>
            <a:ext cx="9143998" cy="13667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/>
          <p:nvPr/>
        </p:nvSpPr>
        <p:spPr>
          <a:xfrm rot="-240126">
            <a:off x="700792" y="702628"/>
            <a:ext cx="498614" cy="448686"/>
          </a:xfrm>
          <a:prstGeom prst="star4">
            <a:avLst>
              <a:gd name="adj" fmla="val 20046"/>
            </a:avLst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1" name="Shape 51"/>
          <p:cNvSpPr/>
          <p:nvPr/>
        </p:nvSpPr>
        <p:spPr>
          <a:xfrm rot="-120272">
            <a:off x="915325" y="6289620"/>
            <a:ext cx="7396425" cy="31614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/>
          <p:nvPr/>
        </p:nvSpPr>
        <p:spPr>
          <a:xfrm flipH="1">
            <a:off x="0" y="6327648"/>
            <a:ext cx="9143998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 flipH="1">
            <a:off x="0" y="6248400"/>
            <a:ext cx="9143998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/>
          <p:nvPr/>
        </p:nvSpPr>
        <p:spPr>
          <a:xfrm rot="-120272">
            <a:off x="918043" y="6170451"/>
            <a:ext cx="7396425" cy="29401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/>
          <p:nvPr/>
        </p:nvSpPr>
        <p:spPr>
          <a:xfrm rot="10800000" flipH="1">
            <a:off x="0" y="-936"/>
            <a:ext cx="9143998" cy="14487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 rot="-120001">
            <a:off x="998772" y="5784354"/>
            <a:ext cx="5570192" cy="473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285750" marR="0" lvl="1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285750" marR="0" lvl="2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285750" marR="0" lvl="3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85750" marR="0" lvl="4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85750" marR="0" lvl="5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85750" marR="0" lvl="6" indent="-95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285750" marR="0" lvl="7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285750" marR="0" lvl="8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8" name="Shape 58"/>
          <p:cNvSpPr/>
          <p:nvPr/>
        </p:nvSpPr>
        <p:spPr>
          <a:xfrm rot="10800000" flipH="1">
            <a:off x="0" y="0"/>
            <a:ext cx="9143998" cy="136673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19999"/>
                </a:moveTo>
                <a:lnTo>
                  <a:pt x="120000" y="119999"/>
                </a:lnTo>
                <a:lnTo>
                  <a:pt x="120000" y="40551"/>
                </a:lnTo>
                <a:lnTo>
                  <a:pt x="60968" y="13810"/>
                </a:lnTo>
                <a:lnTo>
                  <a:pt x="60868" y="23341"/>
                </a:lnTo>
                <a:lnTo>
                  <a:pt x="10975" y="0"/>
                </a:lnTo>
                <a:lnTo>
                  <a:pt x="10880" y="9038"/>
                </a:lnTo>
                <a:lnTo>
                  <a:pt x="0" y="3948"/>
                </a:lnTo>
                <a:lnTo>
                  <a:pt x="0" y="4055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Shape 59"/>
          <p:cNvSpPr/>
          <p:nvPr/>
        </p:nvSpPr>
        <p:spPr>
          <a:xfrm rot="-120272">
            <a:off x="915325" y="6289620"/>
            <a:ext cx="7396425" cy="316142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7829" y="0"/>
                </a:moveTo>
                <a:lnTo>
                  <a:pt x="87829" y="33176"/>
                </a:lnTo>
                <a:lnTo>
                  <a:pt x="119999" y="33175"/>
                </a:lnTo>
                <a:lnTo>
                  <a:pt x="119999" y="120000"/>
                </a:lnTo>
                <a:lnTo>
                  <a:pt x="32170" y="119999"/>
                </a:lnTo>
                <a:lnTo>
                  <a:pt x="32170" y="86823"/>
                </a:lnTo>
                <a:lnTo>
                  <a:pt x="0" y="86823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/>
          <p:nvPr/>
        </p:nvSpPr>
        <p:spPr>
          <a:xfrm flipH="1">
            <a:off x="0" y="6327648"/>
            <a:ext cx="9143998" cy="53244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0" y="46153"/>
                </a:lnTo>
                <a:lnTo>
                  <a:pt x="0" y="120000"/>
                </a:lnTo>
                <a:lnTo>
                  <a:pt x="120000" y="120000"/>
                </a:lnTo>
                <a:lnTo>
                  <a:pt x="120000" y="4615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60F0F"/>
            </a:gs>
            <a:gs pos="100000">
              <a:srgbClr val="C82009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hape 6"/>
          <p:cNvCxnSpPr/>
          <p:nvPr/>
        </p:nvCxnSpPr>
        <p:spPr>
          <a:xfrm>
            <a:off x="76200" y="76200"/>
            <a:ext cx="0" cy="6705599"/>
          </a:xfrm>
          <a:prstGeom prst="straightConnector1">
            <a:avLst/>
          </a:prstGeom>
          <a:noFill/>
          <a:ln w="10795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" name="Shape 7"/>
          <p:cNvCxnSpPr/>
          <p:nvPr/>
        </p:nvCxnSpPr>
        <p:spPr>
          <a:xfrm>
            <a:off x="9067800" y="76200"/>
            <a:ext cx="0" cy="6705599"/>
          </a:xfrm>
          <a:prstGeom prst="straightConnector1">
            <a:avLst/>
          </a:prstGeom>
          <a:noFill/>
          <a:ln w="1143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Shape 8"/>
          <p:cNvCxnSpPr/>
          <p:nvPr/>
        </p:nvCxnSpPr>
        <p:spPr>
          <a:xfrm>
            <a:off x="533399" y="76200"/>
            <a:ext cx="0" cy="6705599"/>
          </a:xfrm>
          <a:prstGeom prst="straightConnector1">
            <a:avLst/>
          </a:prstGeom>
          <a:noFill/>
          <a:ln w="6985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Shape 9"/>
          <p:cNvCxnSpPr/>
          <p:nvPr/>
        </p:nvCxnSpPr>
        <p:spPr>
          <a:xfrm flipH="1">
            <a:off x="914400" y="76200"/>
            <a:ext cx="152399" cy="6324600"/>
          </a:xfrm>
          <a:prstGeom prst="straightConnector1">
            <a:avLst/>
          </a:prstGeom>
          <a:noFill/>
          <a:ln w="1524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/>
          <p:nvPr/>
        </p:nvSpPr>
        <p:spPr>
          <a:xfrm>
            <a:off x="110055" y="76200"/>
            <a:ext cx="1698625" cy="66293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48" y="0"/>
                </a:moveTo>
                <a:lnTo>
                  <a:pt x="448" y="0"/>
                </a:lnTo>
                <a:lnTo>
                  <a:pt x="224" y="2137"/>
                </a:lnTo>
                <a:lnTo>
                  <a:pt x="0" y="4679"/>
                </a:lnTo>
                <a:lnTo>
                  <a:pt x="0" y="8088"/>
                </a:lnTo>
                <a:lnTo>
                  <a:pt x="448" y="12306"/>
                </a:lnTo>
                <a:lnTo>
                  <a:pt x="1121" y="17159"/>
                </a:lnTo>
                <a:lnTo>
                  <a:pt x="1794" y="19817"/>
                </a:lnTo>
                <a:lnTo>
                  <a:pt x="2467" y="22590"/>
                </a:lnTo>
                <a:lnTo>
                  <a:pt x="3364" y="25536"/>
                </a:lnTo>
                <a:lnTo>
                  <a:pt x="4710" y="28598"/>
                </a:lnTo>
                <a:lnTo>
                  <a:pt x="6056" y="31718"/>
                </a:lnTo>
                <a:lnTo>
                  <a:pt x="7626" y="34954"/>
                </a:lnTo>
                <a:lnTo>
                  <a:pt x="9644" y="38247"/>
                </a:lnTo>
                <a:lnTo>
                  <a:pt x="11663" y="41656"/>
                </a:lnTo>
                <a:lnTo>
                  <a:pt x="14130" y="45122"/>
                </a:lnTo>
                <a:lnTo>
                  <a:pt x="17046" y="48589"/>
                </a:lnTo>
                <a:lnTo>
                  <a:pt x="19962" y="52113"/>
                </a:lnTo>
                <a:lnTo>
                  <a:pt x="23551" y="55695"/>
                </a:lnTo>
                <a:lnTo>
                  <a:pt x="27364" y="59220"/>
                </a:lnTo>
                <a:lnTo>
                  <a:pt x="31401" y="62802"/>
                </a:lnTo>
                <a:lnTo>
                  <a:pt x="36112" y="66384"/>
                </a:lnTo>
                <a:lnTo>
                  <a:pt x="41046" y="69908"/>
                </a:lnTo>
                <a:lnTo>
                  <a:pt x="46654" y="73432"/>
                </a:lnTo>
                <a:lnTo>
                  <a:pt x="52485" y="76899"/>
                </a:lnTo>
                <a:lnTo>
                  <a:pt x="55626" y="78632"/>
                </a:lnTo>
                <a:lnTo>
                  <a:pt x="58766" y="80308"/>
                </a:lnTo>
                <a:lnTo>
                  <a:pt x="62130" y="81983"/>
                </a:lnTo>
                <a:lnTo>
                  <a:pt x="65719" y="83659"/>
                </a:lnTo>
                <a:lnTo>
                  <a:pt x="65719" y="83659"/>
                </a:lnTo>
                <a:lnTo>
                  <a:pt x="73121" y="87183"/>
                </a:lnTo>
                <a:lnTo>
                  <a:pt x="80074" y="90476"/>
                </a:lnTo>
                <a:lnTo>
                  <a:pt x="86130" y="93538"/>
                </a:lnTo>
                <a:lnTo>
                  <a:pt x="91514" y="96369"/>
                </a:lnTo>
                <a:lnTo>
                  <a:pt x="96448" y="98969"/>
                </a:lnTo>
                <a:lnTo>
                  <a:pt x="100934" y="101396"/>
                </a:lnTo>
                <a:lnTo>
                  <a:pt x="104747" y="103649"/>
                </a:lnTo>
                <a:lnTo>
                  <a:pt x="108112" y="105671"/>
                </a:lnTo>
                <a:lnTo>
                  <a:pt x="110803" y="107578"/>
                </a:lnTo>
                <a:lnTo>
                  <a:pt x="113271" y="109253"/>
                </a:lnTo>
                <a:lnTo>
                  <a:pt x="115289" y="110813"/>
                </a:lnTo>
                <a:lnTo>
                  <a:pt x="116859" y="112200"/>
                </a:lnTo>
                <a:lnTo>
                  <a:pt x="117981" y="113413"/>
                </a:lnTo>
                <a:lnTo>
                  <a:pt x="118878" y="114511"/>
                </a:lnTo>
                <a:lnTo>
                  <a:pt x="119551" y="115493"/>
                </a:lnTo>
                <a:lnTo>
                  <a:pt x="119775" y="116360"/>
                </a:lnTo>
                <a:lnTo>
                  <a:pt x="120000" y="117111"/>
                </a:lnTo>
                <a:lnTo>
                  <a:pt x="119775" y="117688"/>
                </a:lnTo>
                <a:lnTo>
                  <a:pt x="119551" y="118266"/>
                </a:lnTo>
                <a:lnTo>
                  <a:pt x="118878" y="118671"/>
                </a:lnTo>
                <a:lnTo>
                  <a:pt x="118429" y="119075"/>
                </a:lnTo>
                <a:lnTo>
                  <a:pt x="117757" y="119364"/>
                </a:lnTo>
                <a:lnTo>
                  <a:pt x="116859" y="119537"/>
                </a:lnTo>
                <a:lnTo>
                  <a:pt x="115962" y="119711"/>
                </a:lnTo>
                <a:lnTo>
                  <a:pt x="115289" y="119826"/>
                </a:lnTo>
                <a:lnTo>
                  <a:pt x="114392" y="119942"/>
                </a:lnTo>
                <a:lnTo>
                  <a:pt x="112822" y="120000"/>
                </a:lnTo>
                <a:lnTo>
                  <a:pt x="111925" y="119942"/>
                </a:lnTo>
                <a:lnTo>
                  <a:pt x="111476" y="119942"/>
                </a:lnTo>
              </a:path>
            </a:pathLst>
          </a:custGeom>
          <a:noFill/>
          <a:ln w="25400" cap="flat" cmpd="sng">
            <a:solidFill>
              <a:srgbClr val="D2392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839160" y="5486400"/>
            <a:ext cx="1181100" cy="79692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0" y="120000"/>
                </a:lnTo>
                <a:lnTo>
                  <a:pt x="645" y="115219"/>
                </a:lnTo>
                <a:lnTo>
                  <a:pt x="1612" y="109960"/>
                </a:lnTo>
                <a:lnTo>
                  <a:pt x="3225" y="102788"/>
                </a:lnTo>
                <a:lnTo>
                  <a:pt x="5806" y="94661"/>
                </a:lnTo>
                <a:lnTo>
                  <a:pt x="9032" y="85577"/>
                </a:lnTo>
                <a:lnTo>
                  <a:pt x="13548" y="75537"/>
                </a:lnTo>
                <a:lnTo>
                  <a:pt x="16129" y="70278"/>
                </a:lnTo>
                <a:lnTo>
                  <a:pt x="19032" y="65019"/>
                </a:lnTo>
                <a:lnTo>
                  <a:pt x="22258" y="59282"/>
                </a:lnTo>
                <a:lnTo>
                  <a:pt x="25806" y="54023"/>
                </a:lnTo>
                <a:lnTo>
                  <a:pt x="29677" y="48764"/>
                </a:lnTo>
                <a:lnTo>
                  <a:pt x="34193" y="43505"/>
                </a:lnTo>
                <a:lnTo>
                  <a:pt x="38709" y="38725"/>
                </a:lnTo>
                <a:lnTo>
                  <a:pt x="43870" y="33466"/>
                </a:lnTo>
                <a:lnTo>
                  <a:pt x="49354" y="28685"/>
                </a:lnTo>
                <a:lnTo>
                  <a:pt x="55161" y="24382"/>
                </a:lnTo>
                <a:lnTo>
                  <a:pt x="61612" y="20079"/>
                </a:lnTo>
                <a:lnTo>
                  <a:pt x="68387" y="15776"/>
                </a:lnTo>
                <a:lnTo>
                  <a:pt x="75806" y="12430"/>
                </a:lnTo>
                <a:lnTo>
                  <a:pt x="83548" y="9083"/>
                </a:lnTo>
                <a:lnTo>
                  <a:pt x="91935" y="6215"/>
                </a:lnTo>
                <a:lnTo>
                  <a:pt x="100645" y="3824"/>
                </a:lnTo>
                <a:lnTo>
                  <a:pt x="110000" y="1434"/>
                </a:lnTo>
                <a:lnTo>
                  <a:pt x="120000" y="0"/>
                </a:lnTo>
              </a:path>
            </a:pathLst>
          </a:custGeom>
          <a:noFill/>
          <a:ln w="25400" cap="flat" cmpd="sng">
            <a:solidFill>
              <a:srgbClr val="CB281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8273121" y="3536950"/>
            <a:ext cx="777875" cy="26066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0" y="120000"/>
                </a:lnTo>
                <a:lnTo>
                  <a:pt x="5877" y="118684"/>
                </a:lnTo>
                <a:lnTo>
                  <a:pt x="12244" y="116930"/>
                </a:lnTo>
                <a:lnTo>
                  <a:pt x="21061" y="114299"/>
                </a:lnTo>
                <a:lnTo>
                  <a:pt x="30857" y="110937"/>
                </a:lnTo>
                <a:lnTo>
                  <a:pt x="36244" y="108891"/>
                </a:lnTo>
                <a:lnTo>
                  <a:pt x="42122" y="106552"/>
                </a:lnTo>
                <a:lnTo>
                  <a:pt x="48000" y="104068"/>
                </a:lnTo>
                <a:lnTo>
                  <a:pt x="53877" y="101144"/>
                </a:lnTo>
                <a:lnTo>
                  <a:pt x="59755" y="98221"/>
                </a:lnTo>
                <a:lnTo>
                  <a:pt x="65632" y="94859"/>
                </a:lnTo>
                <a:lnTo>
                  <a:pt x="71510" y="91205"/>
                </a:lnTo>
                <a:lnTo>
                  <a:pt x="77387" y="87405"/>
                </a:lnTo>
                <a:lnTo>
                  <a:pt x="83265" y="83166"/>
                </a:lnTo>
                <a:lnTo>
                  <a:pt x="88653" y="78781"/>
                </a:lnTo>
                <a:lnTo>
                  <a:pt x="94040" y="74104"/>
                </a:lnTo>
                <a:lnTo>
                  <a:pt x="98938" y="68989"/>
                </a:lnTo>
                <a:lnTo>
                  <a:pt x="103346" y="63580"/>
                </a:lnTo>
                <a:lnTo>
                  <a:pt x="107265" y="57880"/>
                </a:lnTo>
                <a:lnTo>
                  <a:pt x="111183" y="51887"/>
                </a:lnTo>
                <a:lnTo>
                  <a:pt x="114122" y="45602"/>
                </a:lnTo>
                <a:lnTo>
                  <a:pt x="116571" y="38879"/>
                </a:lnTo>
                <a:lnTo>
                  <a:pt x="118530" y="31863"/>
                </a:lnTo>
                <a:lnTo>
                  <a:pt x="119510" y="24409"/>
                </a:lnTo>
                <a:lnTo>
                  <a:pt x="120000" y="16662"/>
                </a:lnTo>
                <a:lnTo>
                  <a:pt x="119510" y="8623"/>
                </a:lnTo>
                <a:lnTo>
                  <a:pt x="118530" y="0"/>
                </a:lnTo>
              </a:path>
            </a:pathLst>
          </a:custGeom>
          <a:noFill/>
          <a:ln w="25400" cap="flat" cmpd="sng">
            <a:solidFill>
              <a:srgbClr val="D0331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 rot="-240056">
            <a:off x="1172871" y="-19227"/>
            <a:ext cx="8229556" cy="1143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lvl="2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lvl="3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lvl="4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lvl="5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lvl="6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lvl="7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lvl="8" indent="228600" algn="l" rtl="0">
              <a:spcBef>
                <a:spcPts val="0"/>
              </a:spcBef>
              <a:buClr>
                <a:schemeClr val="lt1"/>
              </a:buClr>
              <a:buFont typeface="Trebuchet MS"/>
              <a:buNone/>
              <a:defRPr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21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40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1333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24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381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averton.k12.or.us/schools/findley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o.org/pyp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averton.k12.or.us/depts/tchlrn/Pages/StandardsBasedLearning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 rot="-244891">
            <a:off x="1031292" y="1341541"/>
            <a:ext cx="7772311" cy="142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lang="en" sz="48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Fifth Grade Back-to-school Night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 rot="-249108">
            <a:off x="169666" y="3111619"/>
            <a:ext cx="8751466" cy="8401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r>
              <a:rPr lang="en-US" sz="20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     </a:t>
            </a:r>
            <a:r>
              <a:rPr lang="en" sz="20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Mrs. Skiba, Ms. </a:t>
            </a:r>
            <a:r>
              <a:rPr lang="en" sz="2000" b="0" i="0" u="none" strike="noStrike" cap="none" dirty="0" err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Messler</a:t>
            </a:r>
            <a:r>
              <a:rPr lang="en" sz="20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, Mrs. Clay, Mrs. Ray, </a:t>
            </a:r>
            <a:r>
              <a:rPr lang="en" sz="2000" b="0" i="0" u="none" strike="noStrike" cap="none" dirty="0" err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Mr</a:t>
            </a:r>
            <a:r>
              <a:rPr lang="en-US" dirty="0"/>
              <a:t>s. Lockhart</a:t>
            </a:r>
          </a:p>
          <a:p>
            <a:pPr marL="0" marR="0" lvl="0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rebuchet MS"/>
              <a:buNone/>
            </a:pPr>
            <a:endParaRPr lang="en" sz="20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lang="en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Communication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88450" y="1600200"/>
            <a:ext cx="8298300" cy="482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chemeClr val="lt2"/>
              </a:buClr>
              <a:buSzPct val="156249"/>
              <a:buFont typeface="Arial"/>
              <a:buChar char="•"/>
            </a:pPr>
            <a:r>
              <a:rPr lang="en" sz="3200" u="sng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https://www.beaverton.k12.or.us/schools/findley/</a:t>
            </a: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56249"/>
              <a:buFont typeface="Arial"/>
              <a:buChar char="•"/>
            </a:pPr>
            <a:r>
              <a:rPr lang="en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Email:</a:t>
            </a:r>
          </a:p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kristine_skiba</a:t>
            </a:r>
            <a:r>
              <a:rPr lang="en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@beaverton.k12.or.us</a:t>
            </a: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56249"/>
              <a:buFont typeface="Arial"/>
              <a:buChar char="•"/>
            </a:pPr>
            <a:r>
              <a:rPr lang="en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Planner</a:t>
            </a: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56249"/>
              <a:buFont typeface="Arial"/>
              <a:buChar char="•"/>
            </a:pPr>
            <a:r>
              <a:rPr lang="en" sz="32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Ask your child!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None/>
            </a:pPr>
            <a:endParaRPr sz="3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lang="en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Thank You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None/>
            </a:pPr>
            <a:endParaRPr sz="30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lang="en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5th Grade Curriculum Overview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220775" y="1371926"/>
            <a:ext cx="8675100" cy="533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Literacy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*Writing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-organization appropriate to task, purpose and audience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-planning, revising, editing, rewriting with support from peers and adults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-use a variety of punctuation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-research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-main ideas with supporting details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-modes of writing: opinion, informative/explanatory, narrative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-spelling, especially most common words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*Reading Strategies	</a:t>
            </a:r>
          </a:p>
          <a:p>
            <a:pPr marL="9144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-key ideas and details		</a:t>
            </a:r>
          </a:p>
          <a:p>
            <a:pPr marL="9144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-craft and structure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-vocabulary  development	</a:t>
            </a:r>
          </a:p>
          <a:p>
            <a:pPr marL="91440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-integration of knowledge/ideas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-text features (index, glossary, charts, table of contents)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-story elements (character, plot, setting, problem, resolution)		</a:t>
            </a:r>
            <a:r>
              <a:rPr lang="en" dirty="0">
                <a:solidFill>
                  <a:srgbClr val="FFFFFF"/>
                </a:solidFill>
              </a:rPr>
              <a:t>		</a:t>
            </a: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-range of reading and level of text complexity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*Genres: informational text, nonfiction, biography, autobiography, fiction, poetry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*Speaking and listening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lang="en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Curriculum Overview Continued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903733"/>
            <a:ext cx="8229600" cy="4995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Math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*All operations-Decimals to 100th place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*Coordinate Plane System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*Integrating Decimals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*Dividing Decimals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*Fractions: Adding, subtracting, multiplying, dividing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*Measurement and Data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*Probability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*Problem solving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lang="en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Curriculum Overview...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Social Studies and Science Thematic Units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None/>
            </a:pPr>
            <a:endParaRPr sz="30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*Engineering Design				*Geography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/>
              <a:t>*Science Inquiry		</a:t>
            </a: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		*US Government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*</a:t>
            </a:r>
            <a:r>
              <a:rPr lang="en" sz="1800"/>
              <a:t>Earth Science					*Economics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/>
              <a:t>*Life Science</a:t>
            </a: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		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*</a:t>
            </a:r>
            <a:r>
              <a:rPr lang="en" sz="1800"/>
              <a:t>Physical Science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			</a:t>
            </a:r>
          </a:p>
          <a:p>
            <a:pPr marL="3200400" marR="0" lvl="0" indent="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																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8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								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lang="en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PBIS at Findley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en" sz="3000" b="1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P</a:t>
            </a: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ositive </a:t>
            </a:r>
            <a:r>
              <a:rPr lang="en" sz="3000" b="1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B</a:t>
            </a: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ehavior </a:t>
            </a:r>
            <a:r>
              <a:rPr lang="en" sz="3000" b="1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nterventions and </a:t>
            </a:r>
            <a:r>
              <a:rPr lang="en" sz="3000" b="1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S</a:t>
            </a: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upport)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School wide system of support that includes proactive strategies for defining, teaching, and supporting appropriate student behaviors to create a positive and respectful school environment.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None/>
            </a:pPr>
            <a:endParaRPr sz="30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3000" b="1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</a:t>
            </a: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ooperation, </a:t>
            </a:r>
            <a:r>
              <a:rPr lang="en" sz="3000" b="1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A</a:t>
            </a: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ction, </a:t>
            </a:r>
            <a:r>
              <a:rPr lang="en" sz="3000" b="1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R</a:t>
            </a: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espect, </a:t>
            </a:r>
            <a:r>
              <a:rPr lang="en" sz="3000" b="1" i="0" u="sng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E</a:t>
            </a:r>
            <a:r>
              <a:rPr lang="en" sz="3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mpathy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None/>
            </a:pPr>
            <a:endParaRPr sz="3000" b="0" i="0" u="none" strike="noStrike" cap="none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lang="en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PYP-Primary Years Program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0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Inquiry-based program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000" b="0" i="0" u="none" strike="noStrike" cap="none" dirty="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Students are guided by using different learning styles throughout the six transdisciplinary themes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None/>
            </a:pPr>
            <a:endParaRPr sz="30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Char char="•"/>
            </a:pPr>
            <a:r>
              <a:rPr lang="en" sz="3000" b="0" i="0" u="sng" strike="noStrike" cap="none" dirty="0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http://www.ibo.org/pyp/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None/>
            </a:pPr>
            <a:endParaRPr sz="3000" b="0" i="0" u="none" strike="noStrike" cap="none" dirty="0">
              <a:solidFill>
                <a:schemeClr val="lt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lang="en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</a:t>
            </a:r>
            <a:r>
              <a:rPr lang="en" sz="3600" b="0" i="0" u="none" strike="noStrike" cap="none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</a:rPr>
              <a:t>Daily Schedule</a:t>
            </a:r>
            <a:r>
              <a:rPr lang="en"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8:30-9:05 Literacy</a:t>
            </a:r>
          </a:p>
          <a:p>
            <a:pPr marL="3429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9:05-9:50 Specials</a:t>
            </a:r>
          </a:p>
          <a:p>
            <a:pPr marL="3429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9:50-11:10 Literacy/Reading</a:t>
            </a:r>
          </a:p>
          <a:p>
            <a:pPr marL="3429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11:10-12:30 Math</a:t>
            </a:r>
          </a:p>
          <a:p>
            <a:pPr marL="3429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12:30-1:10 Recess/Lunch</a:t>
            </a:r>
          </a:p>
          <a:p>
            <a:pPr marL="3429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1:10-2:15 Literacy/Writing</a:t>
            </a:r>
          </a:p>
          <a:p>
            <a:pPr marL="3429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2:15-2:30 Recess</a:t>
            </a:r>
          </a:p>
          <a:p>
            <a:pPr marL="3429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2:30-3:00 Literacy</a:t>
            </a:r>
          </a:p>
          <a:p>
            <a:pPr marL="3429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11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(Schedule is subject to change)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None/>
            </a:pPr>
            <a:endParaRPr sz="11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 rot="-303791">
            <a:off x="1177343" y="-19952"/>
            <a:ext cx="8229612" cy="11429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rebuchet MS"/>
              <a:buNone/>
            </a:pPr>
            <a:r>
              <a:rPr lang="en" sz="36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Homework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24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 believe that homework should </a:t>
            </a:r>
            <a:r>
              <a:rPr lang="en" sz="2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" sz="2000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 panose="020B0604020202020204" pitchFamily="34" charset="0"/>
              <a:buChar char="•"/>
            </a:pPr>
            <a:endParaRPr lang="en" sz="2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49999"/>
              <a:buFont typeface="Arial"/>
              <a:buChar char="•"/>
            </a:pPr>
            <a:r>
              <a:rPr lang="en" sz="2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be an activity that is a continuation of classroom experiences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49999"/>
              <a:buFont typeface="Arial"/>
              <a:buChar char="•"/>
            </a:pPr>
            <a:r>
              <a:rPr lang="en" sz="2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where possible, be related to the child’s learning style, interests     and individual needs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49999"/>
              <a:buFont typeface="Arial"/>
              <a:buChar char="•"/>
            </a:pPr>
            <a:r>
              <a:rPr lang="en" sz="2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build work habits for future learning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249999"/>
              <a:buFont typeface="Arial"/>
              <a:buChar char="•"/>
            </a:pPr>
            <a:r>
              <a:rPr lang="en" sz="20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daily planner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ct val="166666"/>
              <a:buFont typeface="Arial"/>
              <a:buNone/>
            </a:pPr>
            <a:endParaRPr sz="20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FA65B-B268-894D-934E-340944682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Grade Standards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5E2C17-82E2-F748-B90F-FBD36E7EB1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7499" indent="0">
              <a:buNone/>
            </a:pPr>
            <a:r>
              <a:rPr lang="en-US">
                <a:hlinkClick r:id="rId2"/>
              </a:rPr>
              <a:t>Standards-Based Learning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2219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Custom 432">
      <a:dk1>
        <a:srgbClr val="CA0001"/>
      </a:dk1>
      <a:lt1>
        <a:srgbClr val="ECE47C"/>
      </a:lt1>
      <a:dk2>
        <a:srgbClr val="000000"/>
      </a:dk2>
      <a:lt2>
        <a:srgbClr val="FFFFFF"/>
      </a:lt2>
      <a:accent1>
        <a:srgbClr val="E26F01"/>
      </a:accent1>
      <a:accent2>
        <a:srgbClr val="723C75"/>
      </a:accent2>
      <a:accent3>
        <a:srgbClr val="69B19F"/>
      </a:accent3>
      <a:accent4>
        <a:srgbClr val="BC5828"/>
      </a:accent4>
      <a:accent5>
        <a:srgbClr val="800000"/>
      </a:accent5>
      <a:accent6>
        <a:srgbClr val="333333"/>
      </a:accent6>
      <a:hlink>
        <a:srgbClr val="ECE47C"/>
      </a:hlink>
      <a:folHlink>
        <a:srgbClr val="FF51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277</Words>
  <Application>Microsoft Macintosh PowerPoint</Application>
  <PresentationFormat>On-screen Show (4:3)</PresentationFormat>
  <Paragraphs>88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Noto Sans Symbols</vt:lpstr>
      <vt:lpstr>Trebuchet MS</vt:lpstr>
      <vt:lpstr>Custom Theme</vt:lpstr>
      <vt:lpstr>Fifth Grade Back-to-school Night</vt:lpstr>
      <vt:lpstr>5th Grade Curriculum Overview</vt:lpstr>
      <vt:lpstr>Curriculum Overview Continued</vt:lpstr>
      <vt:lpstr>Curriculum Overview...</vt:lpstr>
      <vt:lpstr>PBIS at Findley</vt:lpstr>
      <vt:lpstr>PYP-Primary Years Program</vt:lpstr>
      <vt:lpstr>ilDaily Schedule </vt:lpstr>
      <vt:lpstr>Homework</vt:lpstr>
      <vt:lpstr>5th Grade Standards</vt:lpstr>
      <vt:lpstr>Communication</vt:lpstr>
      <vt:lpstr>Thank You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Fifth Grade Back-to-school Night</dc:title>
  <cp:lastModifiedBy>kristine skiba</cp:lastModifiedBy>
  <cp:revision>8</cp:revision>
  <dcterms:modified xsi:type="dcterms:W3CDTF">2018-08-22T18:01:24Z</dcterms:modified>
</cp:coreProperties>
</file>